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embeddedFontLst>
    <p:embeddedFont>
      <p:font typeface="Poppins"/>
      <p:regular r:id="rId15"/>
      <p:bold r:id="rId16"/>
      <p:italic r:id="rId17"/>
      <p:boldItalic r:id="rId18"/>
    </p:embeddedFont>
    <p:embeddedFont>
      <p:font typeface="Noto Sans Devanagari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NotoSansDevanagari-bold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oppins-regular.fntdata"/><Relationship Id="rId14" Type="http://schemas.openxmlformats.org/officeDocument/2006/relationships/slide" Target="slides/slide9.xml"/><Relationship Id="rId17" Type="http://schemas.openxmlformats.org/officeDocument/2006/relationships/font" Target="fonts/Poppins-italic.fntdata"/><Relationship Id="rId16" Type="http://schemas.openxmlformats.org/officeDocument/2006/relationships/font" Target="fonts/Poppins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NotoSansDevanagari-regular.fntdata"/><Relationship Id="rId6" Type="http://schemas.openxmlformats.org/officeDocument/2006/relationships/slide" Target="slides/slide1.xml"/><Relationship Id="rId18" Type="http://schemas.openxmlformats.org/officeDocument/2006/relationships/font" Target="fonts/Poppin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3ad58e8e071_1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3ad58e8e071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5" Type="http://schemas.openxmlformats.org/officeDocument/2006/relationships/image" Target="../media/image4.png"/><Relationship Id="rId6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7.png"/><Relationship Id="rId6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0.png"/><Relationship Id="rId5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6.png"/><Relationship Id="rId5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4.png"/><Relationship Id="rId5" Type="http://schemas.openxmlformats.org/officeDocument/2006/relationships/image" Target="../media/image21.png"/><Relationship Id="rId6" Type="http://schemas.openxmlformats.org/officeDocument/2006/relationships/image" Target="../media/image12.png"/><Relationship Id="rId7" Type="http://schemas.openxmlformats.org/officeDocument/2006/relationships/image" Target="../media/image18.png"/><Relationship Id="rId8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2.png"/><Relationship Id="rId7" Type="http://schemas.openxmlformats.org/officeDocument/2006/relationships/image" Target="../media/image1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13.png"/><Relationship Id="rId5" Type="http://schemas.openxmlformats.org/officeDocument/2006/relationships/image" Target="../media/image15.png"/><Relationship Id="rId6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370284" y="2655540"/>
            <a:ext cx="114513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latin typeface="Poppins"/>
                <a:ea typeface="Poppins"/>
                <a:cs typeface="Poppins"/>
                <a:sym typeface="Poppins"/>
              </a:rPr>
              <a:t>डेविड ईस्टन का आगत-निर्गत सिद्धांत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642937" y="3668910"/>
            <a:ext cx="109062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500">
              <a:solidFill>
                <a:srgbClr val="374151"/>
              </a:solidFill>
              <a:latin typeface="Noto Sans Devanagari"/>
              <a:ea typeface="Noto Sans Devanagari"/>
              <a:cs typeface="Noto Sans Devanagari"/>
              <a:sym typeface="Noto Sans Devanagari"/>
            </a:endParaRPr>
          </a:p>
          <a:p>
            <a:pPr indent="0" lvl="0" marL="0" marR="0" rtl="0" algn="ctr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राजनीतिक प्रणाली का व्यवस्था सिद्धांत (The System Theory of Political Life)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7992000" y="4835100"/>
            <a:ext cx="42255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Presented by</a:t>
            </a:r>
            <a:endParaRPr sz="3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Dr. Amita Baxi 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6345000" y="6034500"/>
            <a:ext cx="58725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Department of Political Science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3051000" y="4158000"/>
            <a:ext cx="7776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94" name="Google Shape;9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8275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5" name="Google Shape;95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025" y="1729829"/>
            <a:ext cx="11029950" cy="204579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6" name="Google Shape;96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81025" y="5512891"/>
            <a:ext cx="5276850" cy="26821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7" name="Google Shape;97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334125" y="5512891"/>
            <a:ext cx="5276850" cy="268218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/>
          <p:cNvSpPr txBox="1"/>
          <p:nvPr/>
        </p:nvSpPr>
        <p:spPr>
          <a:xfrm>
            <a:off x="635317" y="2044154"/>
            <a:ext cx="10921365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डेविड ईस्टन (David Easton):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895350" y="2592734"/>
            <a:ext cx="10401300" cy="639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1F2937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1950 और 60 के दशक के अग्रणी अमेरिकी राजनीतिक वैज्ञानिक। उन्होंने 'व्यवस्था सिद्धांत' (System Theory) का उपयोग कर राजनीति को समझने का प्रयास किया।</a:t>
            </a:r>
            <a:endParaRPr/>
          </a:p>
        </p:txBody>
      </p:sp>
      <p:sp>
        <p:nvSpPr>
          <p:cNvPr id="100" name="Google Shape;100;p14"/>
          <p:cNvSpPr txBox="1"/>
          <p:nvPr/>
        </p:nvSpPr>
        <p:spPr>
          <a:xfrm>
            <a:off x="885825" y="4091896"/>
            <a:ext cx="4900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सिद्धांत का उद्देश्य</a:t>
            </a:r>
            <a:endParaRPr/>
          </a:p>
        </p:txBody>
      </p:sp>
      <p:sp>
        <p:nvSpPr>
          <p:cNvPr id="101" name="Google Shape;101;p14"/>
          <p:cNvSpPr txBox="1"/>
          <p:nvPr/>
        </p:nvSpPr>
        <p:spPr>
          <a:xfrm>
            <a:off x="885825" y="4482000"/>
            <a:ext cx="4667400" cy="14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यह बताता है कि राजनीतिक व्यवस्था किस प्रकार अपने **वातावरण (Environment)** से आने वाले दबावों (आगत) का सामना करती है और **निर्णयों/कार्यों (निर्गत)** के रूप में प्रतिक्रिया करके खुद को **जीवित** रखती है।</a:t>
            </a:r>
            <a:endParaRPr/>
          </a:p>
        </p:txBody>
      </p:sp>
      <p:sp>
        <p:nvSpPr>
          <p:cNvPr id="102" name="Google Shape;102;p14"/>
          <p:cNvSpPr txBox="1"/>
          <p:nvPr/>
        </p:nvSpPr>
        <p:spPr>
          <a:xfrm>
            <a:off x="6638925" y="4091897"/>
            <a:ext cx="4900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6670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राजनीतिक प्रणाली की परिभाषा</a:t>
            </a:r>
            <a:endParaRPr/>
          </a:p>
        </p:txBody>
      </p:sp>
      <p:sp>
        <p:nvSpPr>
          <p:cNvPr id="103" name="Google Shape;103;p14"/>
          <p:cNvSpPr txBox="1"/>
          <p:nvPr/>
        </p:nvSpPr>
        <p:spPr>
          <a:xfrm>
            <a:off x="6638925" y="4603503"/>
            <a:ext cx="4667400" cy="14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ईस्टन के अनुसार, राजनीतिक प्रणाली किसी समाज में **मूल्यों का आधिकारिक/अधिकारपूर्ण आवंटन (Authoritative Allocation of Values)** करने वाली अंतःक्रियाओं (Interactions) का एक समूह है।</a:t>
            </a:r>
            <a:endParaRPr/>
          </a:p>
        </p:txBody>
      </p:sp>
      <p:sp>
        <p:nvSpPr>
          <p:cNvPr id="104" name="Google Shape;104;p14"/>
          <p:cNvSpPr txBox="1"/>
          <p:nvPr/>
        </p:nvSpPr>
        <p:spPr>
          <a:xfrm>
            <a:off x="581025" y="19198"/>
            <a:ext cx="11581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सिद्धांत का परिचय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5" name="Google Shape;105;p14"/>
          <p:cNvSpPr/>
          <p:nvPr/>
        </p:nvSpPr>
        <p:spPr>
          <a:xfrm>
            <a:off x="581025" y="758279"/>
            <a:ext cx="11029950" cy="19050"/>
          </a:xfrm>
          <a:prstGeom prst="rect">
            <a:avLst/>
          </a:prstGeom>
          <a:solidFill>
            <a:srgbClr val="A7F3D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0" name="Google Shape;11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1" name="Google Shape;111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1050" y="2736502"/>
            <a:ext cx="10629900" cy="112201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2" name="Google Shape;112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1050" y="2546002"/>
            <a:ext cx="10629900" cy="3190726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5"/>
          <p:cNvSpPr txBox="1"/>
          <p:nvPr/>
        </p:nvSpPr>
        <p:spPr>
          <a:xfrm>
            <a:off x="981075" y="3231802"/>
            <a:ext cx="10229850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171450" spcFirstLastPara="1" rIns="0" wrap="square" tIns="0">
            <a:spAutoFit/>
          </a:bodyPr>
          <a:lstStyle/>
          <a:p>
            <a:pPr indent="0" lvl="0" marL="0" marR="0" rtl="0" algn="ctr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B7280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राजनीतिक प्रणाली की कार्यप्रणाली का चक्रीय मॉडल।</a:t>
            </a:r>
            <a:endParaRPr/>
          </a:p>
        </p:txBody>
      </p:sp>
      <p:pic>
        <p:nvPicPr>
          <p:cNvPr descr="image.png" id="114" name="Google Shape;114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576762" y="3260377"/>
            <a:ext cx="171450" cy="152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5"/>
          <p:cNvSpPr txBox="1"/>
          <p:nvPr/>
        </p:nvSpPr>
        <p:spPr>
          <a:xfrm>
            <a:off x="581025" y="1121122"/>
            <a:ext cx="11581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आगत-निर्गत मॉडल: बुनियादी संरचना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6" name="Google Shape;116;p15"/>
          <p:cNvSpPr/>
          <p:nvPr/>
        </p:nvSpPr>
        <p:spPr>
          <a:xfrm>
            <a:off x="581025" y="1860202"/>
            <a:ext cx="11029950" cy="19050"/>
          </a:xfrm>
          <a:prstGeom prst="rect">
            <a:avLst/>
          </a:prstGeom>
          <a:solidFill>
            <a:srgbClr val="A7F3D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21" name="Google Shape;121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2" name="Google Shape;122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025" y="1544984"/>
            <a:ext cx="11029950" cy="519291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6"/>
          <p:cNvSpPr txBox="1"/>
          <p:nvPr/>
        </p:nvSpPr>
        <p:spPr>
          <a:xfrm>
            <a:off x="885825" y="1849784"/>
            <a:ext cx="10941367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6670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माँगें (Demands)</a:t>
            </a:r>
            <a:endParaRPr/>
          </a:p>
        </p:txBody>
      </p:sp>
      <p:sp>
        <p:nvSpPr>
          <p:cNvPr id="124" name="Google Shape;124;p16"/>
          <p:cNvSpPr txBox="1"/>
          <p:nvPr/>
        </p:nvSpPr>
        <p:spPr>
          <a:xfrm>
            <a:off x="885825" y="2360265"/>
            <a:ext cx="1042035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ये वे इच्छाएँ या आवश्यकताएँ हैं जो जनता राजनीतिक व्यवस्था पर डालती है, ताकि व्यवस्था कोई **आधिकारिक निर्णय** ले सके।</a:t>
            </a:r>
            <a:endParaRPr/>
          </a:p>
        </p:txBody>
      </p:sp>
      <p:sp>
        <p:nvSpPr>
          <p:cNvPr id="125" name="Google Shape;125;p16"/>
          <p:cNvSpPr txBox="1"/>
          <p:nvPr/>
        </p:nvSpPr>
        <p:spPr>
          <a:xfrm>
            <a:off x="885825" y="2941290"/>
            <a:ext cx="10941367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माँगे चार मुख्य क्षेत्रों से संबंधित हो सकती हैं:</a:t>
            </a:r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885825" y="8177956"/>
            <a:ext cx="10420350" cy="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4338CA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द्वारपाल (Gatekeepers):</a:t>
            </a: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राजनीतिक दल, मीडिया, दबाव समूह जैसे अभिकर्ता, जो अनगिनत मांगों को छाँटते (Filter) और सीमित करते हैं, ताकि प्रणाली अतिभारित (Overloaded) न हो।</a:t>
            </a:r>
            <a:endParaRPr/>
          </a:p>
        </p:txBody>
      </p:sp>
      <p:sp>
        <p:nvSpPr>
          <p:cNvPr id="127" name="Google Shape;127;p16"/>
          <p:cNvSpPr txBox="1"/>
          <p:nvPr/>
        </p:nvSpPr>
        <p:spPr>
          <a:xfrm>
            <a:off x="1219200" y="4867126"/>
            <a:ext cx="46386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वस्तुओं और सेवाओं का आवंटन:</a:t>
            </a: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(जैसे, बेहतर सड़कें, शिक्षा, स्वास्थ्य सेवा)।</a:t>
            </a:r>
            <a:endParaRPr/>
          </a:p>
        </p:txBody>
      </p:sp>
      <p:sp>
        <p:nvSpPr>
          <p:cNvPr id="128" name="Google Shape;128;p16"/>
          <p:cNvSpPr txBox="1"/>
          <p:nvPr/>
        </p:nvSpPr>
        <p:spPr>
          <a:xfrm>
            <a:off x="1219200" y="5695801"/>
            <a:ext cx="46386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व्यवहार का विनियमन:</a:t>
            </a: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(जैसे, प्रदूषण नियंत्रण कानून, ट्रैफिक नियम)।</a:t>
            </a:r>
            <a:endParaRPr/>
          </a:p>
        </p:txBody>
      </p:sp>
      <p:sp>
        <p:nvSpPr>
          <p:cNvPr id="129" name="Google Shape;129;p16"/>
          <p:cNvSpPr txBox="1"/>
          <p:nvPr/>
        </p:nvSpPr>
        <p:spPr>
          <a:xfrm>
            <a:off x="6667500" y="4867126"/>
            <a:ext cx="46386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राजनीतिक सहभागिता:</a:t>
            </a: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(जैसे, वोट का अधिकार, विरोध का अधिकार, पारदर्शिता)।</a:t>
            </a:r>
            <a:endParaRPr/>
          </a:p>
        </p:txBody>
      </p:sp>
      <p:sp>
        <p:nvSpPr>
          <p:cNvPr id="130" name="Google Shape;130;p16"/>
          <p:cNvSpPr txBox="1"/>
          <p:nvPr/>
        </p:nvSpPr>
        <p:spPr>
          <a:xfrm>
            <a:off x="6667500" y="5695801"/>
            <a:ext cx="46386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सूचना और संचार:</a:t>
            </a: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 (जैसे, सरकारी नीतियों का स्पष्टीकरण, प्रतीकवाद)।</a:t>
            </a:r>
            <a:endParaRPr/>
          </a:p>
        </p:txBody>
      </p:sp>
      <p:sp>
        <p:nvSpPr>
          <p:cNvPr id="131" name="Google Shape;131;p16"/>
          <p:cNvSpPr txBox="1"/>
          <p:nvPr/>
        </p:nvSpPr>
        <p:spPr>
          <a:xfrm>
            <a:off x="581025" y="120104"/>
            <a:ext cx="11581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आगत (Input) का प्रथम भाग: माँगें (Demands)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32" name="Google Shape;132;p16"/>
          <p:cNvSpPr/>
          <p:nvPr/>
        </p:nvSpPr>
        <p:spPr>
          <a:xfrm>
            <a:off x="581025" y="859184"/>
            <a:ext cx="11029950" cy="19050"/>
          </a:xfrm>
          <a:prstGeom prst="rect">
            <a:avLst/>
          </a:prstGeom>
          <a:solidFill>
            <a:srgbClr val="A7F3D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33" name="Google Shape;133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85825" y="4914751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4" name="Google Shape;134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85825" y="5743426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5" name="Google Shape;135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4914751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6" name="Google Shape;136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5743426"/>
            <a:ext cx="190500" cy="20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41" name="Google Shape;14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2" name="Google Shape;142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025" y="1818382"/>
            <a:ext cx="11029950" cy="4646116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7"/>
          <p:cNvSpPr txBox="1"/>
          <p:nvPr/>
        </p:nvSpPr>
        <p:spPr>
          <a:xfrm>
            <a:off x="885825" y="2123182"/>
            <a:ext cx="10941367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6670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समर्थन (Support)</a:t>
            </a:r>
            <a:endParaRPr/>
          </a:p>
        </p:txBody>
      </p:sp>
      <p:sp>
        <p:nvSpPr>
          <p:cNvPr id="144" name="Google Shape;144;p17"/>
          <p:cNvSpPr txBox="1"/>
          <p:nvPr/>
        </p:nvSpPr>
        <p:spPr>
          <a:xfrm>
            <a:off x="885825" y="2633662"/>
            <a:ext cx="1042035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यह वह ऊर्जा है जो लोग राजनीतिक प्रणाली को सुचारू रूप से चलाने के लिए प्रदान करते हैं। यह माँगे जाने वाले निर्णय की वैधता को बनाए रखता है।</a:t>
            </a:r>
            <a:endParaRPr/>
          </a:p>
        </p:txBody>
      </p:sp>
      <p:sp>
        <p:nvSpPr>
          <p:cNvPr id="145" name="Google Shape;145;p17"/>
          <p:cNvSpPr txBox="1"/>
          <p:nvPr/>
        </p:nvSpPr>
        <p:spPr>
          <a:xfrm>
            <a:off x="885825" y="3214687"/>
            <a:ext cx="10941367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समर्थन के प्रकार:</a:t>
            </a:r>
            <a:endParaRPr/>
          </a:p>
        </p:txBody>
      </p:sp>
      <p:sp>
        <p:nvSpPr>
          <p:cNvPr id="146" name="Google Shape;146;p17"/>
          <p:cNvSpPr txBox="1"/>
          <p:nvPr/>
        </p:nvSpPr>
        <p:spPr>
          <a:xfrm>
            <a:off x="885825" y="4797623"/>
            <a:ext cx="5220652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10B981"/>
                </a:solidFill>
                <a:latin typeface="Poppins"/>
                <a:ea typeface="Poppins"/>
                <a:cs typeface="Poppins"/>
                <a:sym typeface="Poppins"/>
              </a:rPr>
              <a:t>1. विशिष्ट समर्थन (Specific Support)</a:t>
            </a:r>
            <a:endParaRPr/>
          </a:p>
        </p:txBody>
      </p:sp>
      <p:sp>
        <p:nvSpPr>
          <p:cNvPr id="147" name="Google Shape;147;p17"/>
          <p:cNvSpPr txBox="1"/>
          <p:nvPr/>
        </p:nvSpPr>
        <p:spPr>
          <a:xfrm>
            <a:off x="6334125" y="4088896"/>
            <a:ext cx="52206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2. व्यापक समर्थन (Diffuse Support)</a:t>
            </a:r>
            <a:endParaRPr/>
          </a:p>
        </p:txBody>
      </p:sp>
      <p:sp>
        <p:nvSpPr>
          <p:cNvPr id="148" name="Google Shape;148;p17"/>
          <p:cNvSpPr txBox="1"/>
          <p:nvPr/>
        </p:nvSpPr>
        <p:spPr>
          <a:xfrm>
            <a:off x="1219200" y="5270003"/>
            <a:ext cx="463867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किसी विशेष नीति या सरकारी निर्णय के प्रति संतोष।</a:t>
            </a:r>
            <a:endParaRPr/>
          </a:p>
        </p:txBody>
      </p:sp>
      <p:sp>
        <p:nvSpPr>
          <p:cNvPr id="149" name="Google Shape;149;p17"/>
          <p:cNvSpPr txBox="1"/>
          <p:nvPr/>
        </p:nvSpPr>
        <p:spPr>
          <a:xfrm>
            <a:off x="1219200" y="5755778"/>
            <a:ext cx="46386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उदाहरण: एक नई योजना (जैसे मुफ्त बिजली) से खुश होकर सरकार का समर्थन करना।</a:t>
            </a:r>
            <a:endParaRPr/>
          </a:p>
        </p:txBody>
      </p:sp>
      <p:sp>
        <p:nvSpPr>
          <p:cNvPr id="150" name="Google Shape;150;p17"/>
          <p:cNvSpPr txBox="1"/>
          <p:nvPr/>
        </p:nvSpPr>
        <p:spPr>
          <a:xfrm>
            <a:off x="6667500" y="4584199"/>
            <a:ext cx="4638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व्यवस्था, संविधान और राजनीतिक समुदाय के प्रति गहरा भावनात्मक जुड़ाव।</a:t>
            </a:r>
            <a:endParaRPr/>
          </a:p>
        </p:txBody>
      </p:sp>
      <p:sp>
        <p:nvSpPr>
          <p:cNvPr id="151" name="Google Shape;151;p17"/>
          <p:cNvSpPr txBox="1"/>
          <p:nvPr/>
        </p:nvSpPr>
        <p:spPr>
          <a:xfrm>
            <a:off x="6667500" y="5402899"/>
            <a:ext cx="4638600" cy="10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उदाहरण: किसी विशिष्ट नीति की विफलता के बावजूद लोकतांत्रिक व्यवस्था में विश्वास बनाए रखना। (यह प्रणाली की स्थिरता के लिए महत्वपूर्ण है)।</a:t>
            </a:r>
            <a:endParaRPr/>
          </a:p>
        </p:txBody>
      </p:sp>
      <p:sp>
        <p:nvSpPr>
          <p:cNvPr id="152" name="Google Shape;152;p17"/>
          <p:cNvSpPr txBox="1"/>
          <p:nvPr/>
        </p:nvSpPr>
        <p:spPr>
          <a:xfrm>
            <a:off x="581025" y="393501"/>
            <a:ext cx="11581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आगत (Input) का द्वितीय भाग: समर्थन (Support)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53" name="Google Shape;153;p17"/>
          <p:cNvSpPr/>
          <p:nvPr/>
        </p:nvSpPr>
        <p:spPr>
          <a:xfrm>
            <a:off x="581025" y="1132582"/>
            <a:ext cx="11029950" cy="19050"/>
          </a:xfrm>
          <a:prstGeom prst="rect">
            <a:avLst/>
          </a:prstGeom>
          <a:solidFill>
            <a:srgbClr val="A7F3D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54" name="Google Shape;154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85825" y="5317628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5" name="Google Shape;155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85825" y="5803403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6" name="Google Shape;156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4974728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57" name="Google Shape;157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5803403"/>
            <a:ext cx="190500" cy="20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62" name="Google Shape;162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3" name="Google Shape;16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025" y="1978372"/>
            <a:ext cx="5276850" cy="432613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4" name="Google Shape;164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2309812"/>
            <a:ext cx="5276850" cy="3663255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8"/>
          <p:cNvSpPr txBox="1"/>
          <p:nvPr/>
        </p:nvSpPr>
        <p:spPr>
          <a:xfrm>
            <a:off x="885825" y="2283172"/>
            <a:ext cx="4900612" cy="639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333375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रूपांतरण प्रक्रिया (The "Black Box")</a:t>
            </a:r>
            <a:endParaRPr/>
          </a:p>
        </p:txBody>
      </p:sp>
      <p:sp>
        <p:nvSpPr>
          <p:cNvPr id="166" name="Google Shape;166;p18"/>
          <p:cNvSpPr txBox="1"/>
          <p:nvPr/>
        </p:nvSpPr>
        <p:spPr>
          <a:xfrm>
            <a:off x="885825" y="3113633"/>
            <a:ext cx="466725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यह वह प्रक्रिया है जहां राजनीतिक संस्थान (जैसे, विधायिका, कार्यपालिका, न्यायपालिका) आगत (माँगे और समर्थन) को संसाधित करते हैं।</a:t>
            </a:r>
            <a:endParaRPr/>
          </a:p>
        </p:txBody>
      </p:sp>
      <p:sp>
        <p:nvSpPr>
          <p:cNvPr id="167" name="Google Shape;167;p18"/>
          <p:cNvSpPr txBox="1"/>
          <p:nvPr/>
        </p:nvSpPr>
        <p:spPr>
          <a:xfrm>
            <a:off x="6638925" y="2614612"/>
            <a:ext cx="4900612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00025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निर्गत (Output)</a:t>
            </a:r>
            <a:endParaRPr/>
          </a:p>
        </p:txBody>
      </p:sp>
      <p:sp>
        <p:nvSpPr>
          <p:cNvPr id="168" name="Google Shape;168;p18"/>
          <p:cNvSpPr txBox="1"/>
          <p:nvPr/>
        </p:nvSpPr>
        <p:spPr>
          <a:xfrm>
            <a:off x="6638925" y="3125092"/>
            <a:ext cx="466725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ये वे **निर्णय और कार्य** हैं जो राजनीतिक व्यवस्था मांगों के जवाब में पैदा करती है। यह आधिकारिक रूप से वितरित 'मूल्य' हैं।</a:t>
            </a:r>
            <a:endParaRPr/>
          </a:p>
        </p:txBody>
      </p:sp>
      <p:pic>
        <p:nvPicPr>
          <p:cNvPr descr="image.png" id="169" name="Google Shape;169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85825" y="2302222"/>
            <a:ext cx="333375" cy="2667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18"/>
          <p:cNvSpPr txBox="1"/>
          <p:nvPr/>
        </p:nvSpPr>
        <p:spPr>
          <a:xfrm>
            <a:off x="1219200" y="4332833"/>
            <a:ext cx="43338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यह राजनीतिक दल, समूह और व्यक्तिगत राजनेताओं की बातचीत और निर्णयों का क्षेत्र है।</a:t>
            </a:r>
            <a:endParaRPr/>
          </a:p>
        </p:txBody>
      </p:sp>
      <p:sp>
        <p:nvSpPr>
          <p:cNvPr id="171" name="Google Shape;171;p18"/>
          <p:cNvSpPr txBox="1"/>
          <p:nvPr/>
        </p:nvSpPr>
        <p:spPr>
          <a:xfrm>
            <a:off x="1219200" y="5161508"/>
            <a:ext cx="43338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यह प्रक्रिया अपारदर्शी (Opaque) होती है, इसलिए इसे "ब्लैक बॉक्स" कहा जाता है।</a:t>
            </a:r>
            <a:endParaRPr/>
          </a:p>
        </p:txBody>
      </p:sp>
      <p:pic>
        <p:nvPicPr>
          <p:cNvPr descr="image.png" id="172" name="Google Shape;172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638925" y="2633662"/>
            <a:ext cx="200025" cy="2667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8"/>
          <p:cNvSpPr txBox="1"/>
          <p:nvPr/>
        </p:nvSpPr>
        <p:spPr>
          <a:xfrm>
            <a:off x="6972300" y="4001392"/>
            <a:ext cx="43338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उदाहरण: कानून, सरकारी नीतियां, प्रशासनिक नियम, न्यायिक निर्णय।</a:t>
            </a:r>
            <a:endParaRPr/>
          </a:p>
        </p:txBody>
      </p:sp>
      <p:sp>
        <p:nvSpPr>
          <p:cNvPr id="174" name="Google Shape;174;p18"/>
          <p:cNvSpPr txBox="1"/>
          <p:nvPr/>
        </p:nvSpPr>
        <p:spPr>
          <a:xfrm>
            <a:off x="6972300" y="4830067"/>
            <a:ext cx="43338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निर्गत समाज को प्रभावित करते हैं और यहीं पर राजनीतिक प्रणाली का कार्य दिखाई देता है।</a:t>
            </a:r>
            <a:endParaRPr/>
          </a:p>
        </p:txBody>
      </p:sp>
      <p:sp>
        <p:nvSpPr>
          <p:cNvPr id="175" name="Google Shape;175;p18"/>
          <p:cNvSpPr txBox="1"/>
          <p:nvPr/>
        </p:nvSpPr>
        <p:spPr>
          <a:xfrm>
            <a:off x="581025" y="553491"/>
            <a:ext cx="11581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रूपांतरण (Conversion) और निर्गत (Output)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76" name="Google Shape;176;p18"/>
          <p:cNvSpPr/>
          <p:nvPr/>
        </p:nvSpPr>
        <p:spPr>
          <a:xfrm>
            <a:off x="581025" y="1292572"/>
            <a:ext cx="11029950" cy="19050"/>
          </a:xfrm>
          <a:prstGeom prst="rect">
            <a:avLst/>
          </a:prstGeom>
          <a:solidFill>
            <a:srgbClr val="A7F3D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177" name="Google Shape;177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85825" y="4380458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8" name="Google Shape;178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85825" y="5209133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9" name="Google Shape;179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638925" y="4049017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0" name="Google Shape;180;p1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638925" y="4877692"/>
            <a:ext cx="190500" cy="20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85" name="Google Shape;18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6" name="Google Shape;186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025" y="4310955"/>
            <a:ext cx="5276850" cy="26592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7" name="Google Shape;187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4310955"/>
            <a:ext cx="5276850" cy="265926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8" name="Google Shape;188;p1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81025" y="1598414"/>
            <a:ext cx="11029950" cy="2045791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19"/>
          <p:cNvSpPr txBox="1"/>
          <p:nvPr/>
        </p:nvSpPr>
        <p:spPr>
          <a:xfrm>
            <a:off x="635317" y="1912739"/>
            <a:ext cx="10921365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6670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पुनर्निवेश की भूमिका</a:t>
            </a:r>
            <a:endParaRPr/>
          </a:p>
        </p:txBody>
      </p:sp>
      <p:sp>
        <p:nvSpPr>
          <p:cNvPr id="190" name="Google Shape;190;p19"/>
          <p:cNvSpPr txBox="1"/>
          <p:nvPr/>
        </p:nvSpPr>
        <p:spPr>
          <a:xfrm>
            <a:off x="895350" y="2461319"/>
            <a:ext cx="10401300" cy="639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1F2937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निर्गत (Output) के परिणामों की जानकारी वापस वातावरण (Environment) में जाती है और नागरिकों को प्रभावित करती है। यह प्रभाव **भविष्य के आगत** (मांगों और समर्थन) को निर्धारित करता है।</a:t>
            </a:r>
            <a:endParaRPr/>
          </a:p>
        </p:txBody>
      </p:sp>
      <p:pic>
        <p:nvPicPr>
          <p:cNvPr descr="image.png" id="191" name="Google Shape;191;p1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648200" y="1931789"/>
            <a:ext cx="266700" cy="266700"/>
          </a:xfrm>
          <a:prstGeom prst="rect">
            <a:avLst/>
          </a:prstGeom>
          <a:noFill/>
          <a:ln>
            <a:noFill/>
          </a:ln>
        </p:spPr>
      </p:pic>
      <p:sp>
        <p:nvSpPr>
          <p:cNvPr id="192" name="Google Shape;192;p19"/>
          <p:cNvSpPr txBox="1"/>
          <p:nvPr/>
        </p:nvSpPr>
        <p:spPr>
          <a:xfrm>
            <a:off x="885825" y="4615755"/>
            <a:ext cx="4900612" cy="639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सकारात्मक पुनर्निवेश (Positive Feedback)</a:t>
            </a:r>
            <a:endParaRPr/>
          </a:p>
        </p:txBody>
      </p:sp>
      <p:sp>
        <p:nvSpPr>
          <p:cNvPr id="193" name="Google Shape;193;p19"/>
          <p:cNvSpPr txBox="1"/>
          <p:nvPr/>
        </p:nvSpPr>
        <p:spPr>
          <a:xfrm>
            <a:off x="885825" y="5446216"/>
            <a:ext cx="466725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जब निर्गत से नागरिक संतुष्ट होते हैं, तो यह प्रणाली के प्रति समर्थन बढ़ाता है, जिससे अगली बार प्रणाली को मांगों को पूरा करने में आसानी होती है। **(स्थिरता)**</a:t>
            </a:r>
            <a:endParaRPr/>
          </a:p>
        </p:txBody>
      </p:sp>
      <p:sp>
        <p:nvSpPr>
          <p:cNvPr id="194" name="Google Shape;194;p19"/>
          <p:cNvSpPr txBox="1"/>
          <p:nvPr/>
        </p:nvSpPr>
        <p:spPr>
          <a:xfrm>
            <a:off x="6638925" y="4615755"/>
            <a:ext cx="4900612" cy="639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नकारात्मक पुनर्निवेश (Negative Feedback)</a:t>
            </a:r>
            <a:endParaRPr/>
          </a:p>
        </p:txBody>
      </p:sp>
      <p:sp>
        <p:nvSpPr>
          <p:cNvPr id="195" name="Google Shape;195;p19"/>
          <p:cNvSpPr txBox="1"/>
          <p:nvPr/>
        </p:nvSpPr>
        <p:spPr>
          <a:xfrm>
            <a:off x="6638925" y="5446216"/>
            <a:ext cx="466725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जब निर्गत से नागरिक असंतुष्ट होते हैं, तो यह व्यवस्था के प्रति समर्थन कम करता है और नई या अधिक तीव्र माँगें पैदा करता है, जिससे व्यवस्था पर दबाव बढ़ता है। **(परिवर्तन का उत्प्रेरक)**</a:t>
            </a:r>
            <a:endParaRPr/>
          </a:p>
        </p:txBody>
      </p:sp>
      <p:sp>
        <p:nvSpPr>
          <p:cNvPr id="196" name="Google Shape;196;p19"/>
          <p:cNvSpPr txBox="1"/>
          <p:nvPr/>
        </p:nvSpPr>
        <p:spPr>
          <a:xfrm>
            <a:off x="985500" y="-112225"/>
            <a:ext cx="11177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पुनर्निवेश चक्र (The Feedback Loop)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97" name="Google Shape;197;p19"/>
          <p:cNvSpPr/>
          <p:nvPr/>
        </p:nvSpPr>
        <p:spPr>
          <a:xfrm>
            <a:off x="581025" y="626864"/>
            <a:ext cx="11029950" cy="19050"/>
          </a:xfrm>
          <a:prstGeom prst="rect">
            <a:avLst/>
          </a:prstGeom>
          <a:solidFill>
            <a:srgbClr val="A7F3D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02" name="Google Shape;20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20"/>
          <p:cNvSpPr txBox="1"/>
          <p:nvPr/>
        </p:nvSpPr>
        <p:spPr>
          <a:xfrm>
            <a:off x="581025" y="2828925"/>
            <a:ext cx="5540692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6670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10B981"/>
                </a:solidFill>
                <a:latin typeface="Poppins"/>
                <a:ea typeface="Poppins"/>
                <a:cs typeface="Poppins"/>
                <a:sym typeface="Poppins"/>
              </a:rPr>
              <a:t>महत्व (Significance)</a:t>
            </a:r>
            <a:endParaRPr/>
          </a:p>
        </p:txBody>
      </p:sp>
      <p:sp>
        <p:nvSpPr>
          <p:cNvPr id="204" name="Google Shape;204;p20"/>
          <p:cNvSpPr txBox="1"/>
          <p:nvPr/>
        </p:nvSpPr>
        <p:spPr>
          <a:xfrm>
            <a:off x="6334125" y="2657475"/>
            <a:ext cx="5540692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6670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EF4444"/>
                </a:solidFill>
                <a:latin typeface="Poppins"/>
                <a:ea typeface="Poppins"/>
                <a:cs typeface="Poppins"/>
                <a:sym typeface="Poppins"/>
              </a:rPr>
              <a:t>आलोचना (Criticism)</a:t>
            </a:r>
            <a:endParaRPr/>
          </a:p>
        </p:txBody>
      </p:sp>
      <p:pic>
        <p:nvPicPr>
          <p:cNvPr descr="image.png" id="205" name="Google Shape;205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1025" y="2847975"/>
            <a:ext cx="266700" cy="2667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20"/>
          <p:cNvSpPr txBox="1"/>
          <p:nvPr/>
        </p:nvSpPr>
        <p:spPr>
          <a:xfrm>
            <a:off x="914400" y="3301305"/>
            <a:ext cx="4943475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राजनीतिक विश्लेषण को व्यवस्थित (Systematic) बनाता है।</a:t>
            </a:r>
            <a:endParaRPr/>
          </a:p>
        </p:txBody>
      </p:sp>
      <p:sp>
        <p:nvSpPr>
          <p:cNvPr id="207" name="Google Shape;207;p20"/>
          <p:cNvSpPr txBox="1"/>
          <p:nvPr/>
        </p:nvSpPr>
        <p:spPr>
          <a:xfrm>
            <a:off x="914400" y="3787080"/>
            <a:ext cx="49434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राजनीतिक प्रणाली की **गतिशीलता** और **निरंतरता** को समझने में मदद करता है।</a:t>
            </a:r>
            <a:endParaRPr/>
          </a:p>
        </p:txBody>
      </p:sp>
      <p:sp>
        <p:nvSpPr>
          <p:cNvPr id="208" name="Google Shape;208;p20"/>
          <p:cNvSpPr txBox="1"/>
          <p:nvPr/>
        </p:nvSpPr>
        <p:spPr>
          <a:xfrm>
            <a:off x="914400" y="4615755"/>
            <a:ext cx="49434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प्रणाली के भीतर होने वाले परिवर्तनों और संकटों के कारणों की पहचान करता है (जैसे, तनाव और अतिभार)।</a:t>
            </a:r>
            <a:endParaRPr/>
          </a:p>
        </p:txBody>
      </p:sp>
      <p:pic>
        <p:nvPicPr>
          <p:cNvPr descr="image.png" id="209" name="Google Shape;209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2676525"/>
            <a:ext cx="266700" cy="26670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20"/>
          <p:cNvSpPr txBox="1"/>
          <p:nvPr/>
        </p:nvSpPr>
        <p:spPr>
          <a:xfrm>
            <a:off x="6667500" y="3129855"/>
            <a:ext cx="49434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यह मॉडल केवल प्रणाली के **रखरखाव** (Maintenance) पर केंद्रित है, न कि **परिवर्तन** पर।</a:t>
            </a:r>
            <a:endParaRPr/>
          </a:p>
        </p:txBody>
      </p:sp>
      <p:sp>
        <p:nvSpPr>
          <p:cNvPr id="211" name="Google Shape;211;p20"/>
          <p:cNvSpPr txBox="1"/>
          <p:nvPr/>
        </p:nvSpPr>
        <p:spPr>
          <a:xfrm>
            <a:off x="6667500" y="3958530"/>
            <a:ext cx="49434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'ब्लैक बॉक्स' (रूपांतरण प्रक्रिया) की आंतरिक कार्यप्रणाली की पर्याप्त व्याख्या नहीं करता।</a:t>
            </a:r>
            <a:endParaRPr/>
          </a:p>
        </p:txBody>
      </p:sp>
      <p:sp>
        <p:nvSpPr>
          <p:cNvPr id="212" name="Google Shape;212;p20"/>
          <p:cNvSpPr txBox="1"/>
          <p:nvPr/>
        </p:nvSpPr>
        <p:spPr>
          <a:xfrm>
            <a:off x="6667500" y="4787205"/>
            <a:ext cx="494347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74151"/>
                </a:solidFill>
                <a:latin typeface="Noto Sans Devanagari"/>
                <a:ea typeface="Noto Sans Devanagari"/>
                <a:cs typeface="Noto Sans Devanagari"/>
                <a:sym typeface="Noto Sans Devanagari"/>
              </a:rPr>
              <a:t>मूल्यों के **उत्पादन** के बजाय केवल उनके **आवंटन** पर ध्यान केंद्रित करता है।</a:t>
            </a:r>
            <a:endParaRPr/>
          </a:p>
        </p:txBody>
      </p:sp>
      <p:sp>
        <p:nvSpPr>
          <p:cNvPr id="213" name="Google Shape;213;p20"/>
          <p:cNvSpPr txBox="1"/>
          <p:nvPr/>
        </p:nvSpPr>
        <p:spPr>
          <a:xfrm>
            <a:off x="581025" y="581025"/>
            <a:ext cx="11581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सिद्धांत का महत्व और आलोचना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14" name="Google Shape;214;p20"/>
          <p:cNvSpPr/>
          <p:nvPr/>
        </p:nvSpPr>
        <p:spPr>
          <a:xfrm>
            <a:off x="581025" y="1320105"/>
            <a:ext cx="11029950" cy="19050"/>
          </a:xfrm>
          <a:prstGeom prst="rect">
            <a:avLst/>
          </a:prstGeom>
          <a:solidFill>
            <a:srgbClr val="A7F3D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15" name="Google Shape;215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81025" y="3348930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6" name="Google Shape;216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81025" y="3834705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7" name="Google Shape;217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81025" y="4663380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8" name="Google Shape;218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334125" y="3177480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9" name="Google Shape;219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334125" y="4006155"/>
            <a:ext cx="190500" cy="2000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20" name="Google Shape;220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334125" y="4834830"/>
            <a:ext cx="190500" cy="20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1"/>
          <p:cNvSpPr txBox="1"/>
          <p:nvPr/>
        </p:nvSpPr>
        <p:spPr>
          <a:xfrm>
            <a:off x="3199500" y="3361500"/>
            <a:ext cx="77760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THANKYOU</a:t>
            </a:r>
            <a:endParaRPr sz="9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